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1" r:id="rId4"/>
    <p:sldId id="279" r:id="rId5"/>
    <p:sldId id="263" r:id="rId6"/>
    <p:sldId id="260" r:id="rId7"/>
    <p:sldId id="264" r:id="rId8"/>
    <p:sldId id="272" r:id="rId9"/>
    <p:sldId id="278" r:id="rId10"/>
    <p:sldId id="273" r:id="rId11"/>
    <p:sldId id="265" r:id="rId12"/>
    <p:sldId id="262" r:id="rId13"/>
    <p:sldId id="274" r:id="rId14"/>
    <p:sldId id="271" r:id="rId15"/>
    <p:sldId id="275" r:id="rId16"/>
    <p:sldId id="277" r:id="rId17"/>
    <p:sldId id="276" r:id="rId18"/>
    <p:sldId id="259" r:id="rId19"/>
    <p:sldId id="258" r:id="rId20"/>
    <p:sldId id="266" r:id="rId21"/>
    <p:sldId id="267" r:id="rId22"/>
    <p:sldId id="269" r:id="rId23"/>
    <p:sldId id="26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767" autoAdjust="0"/>
  </p:normalViewPr>
  <p:slideViewPr>
    <p:cSldViewPr>
      <p:cViewPr>
        <p:scale>
          <a:sx n="99" d="100"/>
          <a:sy n="99" d="100"/>
        </p:scale>
        <p:origin x="-485" y="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5617331790816"/>
          <c:y val="0.19318985895934099"/>
          <c:w val="0.48833835521993202"/>
          <c:h val="0.7184609686805990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Sleep Stage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N1</c:v>
                </c:pt>
                <c:pt idx="1">
                  <c:v>N2</c:v>
                </c:pt>
                <c:pt idx="2">
                  <c:v>N3</c:v>
                </c:pt>
                <c:pt idx="3">
                  <c:v>REM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18</c:v>
                </c:pt>
                <c:pt idx="1">
                  <c:v>66</c:v>
                </c:pt>
                <c:pt idx="2">
                  <c:v>5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79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798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90BC2-9F51-43B9-A3C3-D0022E5B5737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4EF7C-55E9-4989-BD28-0ABB7964A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25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FAA1E69-D01F-4F87-A448-E87E01380EB1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921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RDI is apnea and hypopnea events per hr of sleep </a:t>
            </a:r>
          </a:p>
        </p:txBody>
      </p:sp>
      <p:sp>
        <p:nvSpPr>
          <p:cNvPr id="9216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E51C66C4-2025-442B-8879-25FAC44069FD}" type="slidenum">
              <a:rPr lang="en-US" altLang="en-US" sz="1200">
                <a:latin typeface="Calibri" charset="0"/>
              </a:rPr>
              <a:pPr algn="r" eaLnBrk="1" hangingPunct="1"/>
              <a:t>2</a:t>
            </a:fld>
            <a:endParaRPr lang="en-US" alt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clear norms of arousal index.  It is well established that arousals are a normal part of sleep and tend to increase in frequency</a:t>
            </a:r>
            <a:r>
              <a:rPr lang="en-US" baseline="0" dirty="0" smtClean="0"/>
              <a:t> with age.</a:t>
            </a:r>
          </a:p>
          <a:p>
            <a:r>
              <a:rPr lang="en-US" baseline="0" dirty="0" smtClean="0"/>
              <a:t>In young adults, average arousal index of 10, while middle aged adults 15-20, elderly may be as high as 25</a:t>
            </a:r>
          </a:p>
          <a:p>
            <a:endParaRPr lang="en-US" baseline="0" dirty="0" smtClean="0"/>
          </a:p>
          <a:p>
            <a:r>
              <a:rPr lang="en-US" baseline="0" dirty="0" smtClean="0"/>
              <a:t>WASO = wake after sleep onset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EF7C-55E9-4989-BD28-0ABB7964AB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37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Normal PSG</a:t>
            </a:r>
            <a:r>
              <a:rPr lang="en-US" baseline="0" dirty="0" smtClean="0"/>
              <a:t> results: </a:t>
            </a:r>
            <a:endParaRPr lang="en-US" dirty="0" smtClean="0"/>
          </a:p>
          <a:p>
            <a:r>
              <a:rPr lang="en-US" dirty="0" smtClean="0"/>
              <a:t>Normal 5% N1, 50% N2, 20% SWS/N3 and 20-25%</a:t>
            </a:r>
            <a:r>
              <a:rPr lang="en-US" baseline="0" dirty="0" smtClean="0"/>
              <a:t> REM</a:t>
            </a:r>
          </a:p>
          <a:p>
            <a:r>
              <a:rPr lang="en-US" baseline="0" dirty="0" smtClean="0"/>
              <a:t>Normal sleep efficiency &gt;80-85%</a:t>
            </a:r>
          </a:p>
          <a:p>
            <a:r>
              <a:rPr lang="en-US" baseline="0" dirty="0" smtClean="0"/>
              <a:t>Sleep onset latency &lt; 30 min, REM latency &lt; 120 min</a:t>
            </a:r>
          </a:p>
          <a:p>
            <a:r>
              <a:rPr lang="en-US" baseline="0" dirty="0" smtClean="0"/>
              <a:t>Arousal index &lt; 10</a:t>
            </a:r>
          </a:p>
          <a:p>
            <a:r>
              <a:rPr lang="en-US" baseline="0" dirty="0" smtClean="0"/>
              <a:t>PLM index &lt; 5</a:t>
            </a:r>
          </a:p>
          <a:p>
            <a:r>
              <a:rPr lang="en-US" baseline="0" dirty="0" smtClean="0"/>
              <a:t>In OSA &amp; other sleep disorders, increased N1 (light sleep), decreased REM (OSA more severe)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EF7C-55E9-4989-BD28-0ABB7964AB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77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patient has relatively normal sleep stages and efficiency and latency for the sleep lab.  She did have increased arousals due to respiratory events.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EF7C-55E9-4989-BD28-0ABB7964AB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64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Notice difference in RDI 55 from AHI</a:t>
            </a:r>
            <a:r>
              <a:rPr lang="en-US" baseline="0" dirty="0" smtClean="0"/>
              <a:t> 17 – moderate vs. severe OSA.  The patient does not </a:t>
            </a:r>
            <a:r>
              <a:rPr lang="en-US" baseline="0" dirty="0" err="1" smtClean="0"/>
              <a:t>desaturate</a:t>
            </a:r>
            <a:r>
              <a:rPr lang="en-US" baseline="0" dirty="0" smtClean="0"/>
              <a:t> frequently but clearly has sleep disruption from respiratory events.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EF7C-55E9-4989-BD28-0ABB7964AB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77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patient had severe</a:t>
            </a:r>
            <a:r>
              <a:rPr lang="en-US" baseline="0" dirty="0" smtClean="0"/>
              <a:t> obstructive sleep apnea (AHI 39), no central events and had frequent desaturation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EF7C-55E9-4989-BD28-0ABB7964AB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06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Notice OSA in all positions captured</a:t>
            </a:r>
            <a:r>
              <a:rPr lang="en-US" baseline="0" dirty="0" smtClean="0"/>
              <a:t> but certainly worse during REM sleep, especially supine REM.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EF7C-55E9-4989-BD28-0ABB7964AB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10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events clustered around REM sleep with more severe</a:t>
            </a:r>
            <a:r>
              <a:rPr lang="en-US" baseline="0" dirty="0" smtClean="0"/>
              <a:t> desaturation.  This was a split night study and CPAP is initiated around 1am.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EF7C-55E9-4989-BD28-0ABB7964ABB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91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50" tIns="44975" rIns="89950" bIns="44975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</a:pPr>
            <a:endParaRPr lang="en-US" altLang="en-US"/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50" tIns="44975" rIns="89950" bIns="44975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</a:pPr>
            <a:endParaRPr lang="en-US" altLang="en-US"/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50" tIns="44975" rIns="89950" bIns="44975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</a:pPr>
            <a:endParaRPr lang="en-US" altLang="en-US"/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50" tIns="44975" rIns="89950" bIns="44975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</a:pPr>
            <a:endParaRPr lang="en-US" altLang="en-US"/>
          </a:p>
        </p:txBody>
      </p:sp>
      <p:sp>
        <p:nvSpPr>
          <p:cNvPr id="93190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3191" name="Rectangle 8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3192" name="Rectangle 10"/>
          <p:cNvSpPr>
            <a:spLocks noChangeArrowheads="1"/>
          </p:cNvSpPr>
          <p:nvPr/>
        </p:nvSpPr>
        <p:spPr bwMode="auto">
          <a:xfrm>
            <a:off x="914400" y="8024813"/>
            <a:ext cx="5029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07" tIns="44458" rIns="90507" bIns="44458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35000"/>
              </a:spcBef>
              <a:spcAft>
                <a:spcPct val="35000"/>
              </a:spcAft>
            </a:pPr>
            <a:r>
              <a:rPr lang="en-US" altLang="en-US" sz="1000"/>
              <a:t>55. Redline S, Toreson T, Boucher MA, Millman RP. Measurement of sleep-related breathing disturbances in epidemiologic studies. Assessment of the validity and reproducibility of a portable monitoring device.  Chest 1991;100(5):1281-86.</a:t>
            </a:r>
            <a:endParaRPr lang="en-US" altLang="en-US" sz="1000" i="1"/>
          </a:p>
        </p:txBody>
      </p:sp>
      <p:sp>
        <p:nvSpPr>
          <p:cNvPr id="93193" name="Text Box 11"/>
          <p:cNvSpPr txBox="1">
            <a:spLocks noChangeArrowheads="1"/>
          </p:cNvSpPr>
          <p:nvPr/>
        </p:nvSpPr>
        <p:spPr bwMode="auto">
          <a:xfrm>
            <a:off x="2947988" y="4362450"/>
            <a:ext cx="957262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07" tIns="44904" rIns="89807" bIns="4490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b="1">
                <a:latin typeface="Times New Roman" charset="0"/>
              </a:rPr>
              <a:t>Slide </a:t>
            </a:r>
            <a:fld id="{084C46C1-0BE5-41F3-8823-697096D4278B}" type="slidenum">
              <a:rPr lang="en-US" altLang="en-US" b="1">
                <a:latin typeface="Times New Roman" charset="0"/>
              </a:rPr>
              <a:pPr algn="ctr">
                <a:spcBef>
                  <a:spcPct val="20000"/>
                </a:spcBef>
              </a:pPr>
              <a:t>21</a:t>
            </a:fld>
            <a:endParaRPr lang="en-US" altLang="en-US" b="1">
              <a:latin typeface="Times New Roman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1300" b="1">
                <a:latin typeface="Times New Roman" charset="0"/>
              </a:rPr>
              <a:t>Level 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6328-273F-4FA9-8651-F08E8DA3D57D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9FE5-27CB-46E0-A381-324A8C0D0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08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6328-273F-4FA9-8651-F08E8DA3D57D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9FE5-27CB-46E0-A381-324A8C0D0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18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6328-273F-4FA9-8651-F08E8DA3D57D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9FE5-27CB-46E0-A381-324A8C0D0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2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6328-273F-4FA9-8651-F08E8DA3D57D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9FE5-27CB-46E0-A381-324A8C0D0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4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6328-273F-4FA9-8651-F08E8DA3D57D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9FE5-27CB-46E0-A381-324A8C0D0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57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6328-273F-4FA9-8651-F08E8DA3D57D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9FE5-27CB-46E0-A381-324A8C0D0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13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6328-273F-4FA9-8651-F08E8DA3D57D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9FE5-27CB-46E0-A381-324A8C0D0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29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6328-273F-4FA9-8651-F08E8DA3D57D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9FE5-27CB-46E0-A381-324A8C0D0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74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6328-273F-4FA9-8651-F08E8DA3D57D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9FE5-27CB-46E0-A381-324A8C0D0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23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6328-273F-4FA9-8651-F08E8DA3D57D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9FE5-27CB-46E0-A381-324A8C0D0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5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6328-273F-4FA9-8651-F08E8DA3D57D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9FE5-27CB-46E0-A381-324A8C0D0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4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06328-273F-4FA9-8651-F08E8DA3D57D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69FE5-27CB-46E0-A381-324A8C0D0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7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Interpreting Sleep </a:t>
            </a:r>
            <a:r>
              <a:rPr lang="en-US" sz="6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Reports: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100" dirty="0" smtClean="0"/>
              <a:t>A Primer for Pulmonary Fellows</a:t>
            </a:r>
            <a:endParaRPr lang="en-US" sz="5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2133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By Martha E. Billings, MD MSc</a:t>
            </a:r>
          </a:p>
          <a:p>
            <a:r>
              <a:rPr lang="en-US" i="1" dirty="0">
                <a:solidFill>
                  <a:schemeClr val="tx1"/>
                </a:solidFill>
              </a:rPr>
              <a:t>for the Sleep Education for Pulmonary Fellows and Practitioners, SRN ATS Committee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August 18, 2014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5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In-lab PSG Data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u="sng" dirty="0" smtClean="0"/>
              <a:t>EMG Data &amp; Video</a:t>
            </a:r>
            <a:endParaRPr lang="en-US" u="sng" dirty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Limb Movements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periodic limb movements index in wake &amp; sleep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 smtClean="0"/>
              <a:t>Normal PLMI &lt; 15 adults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Movements during REM (loss of </a:t>
            </a:r>
            <a:r>
              <a:rPr lang="en-US" dirty="0" err="1" smtClean="0"/>
              <a:t>atonia</a:t>
            </a:r>
            <a:r>
              <a:rPr lang="en-US" dirty="0" smtClean="0"/>
              <a:t>)</a:t>
            </a:r>
          </a:p>
          <a:p>
            <a:pPr>
              <a:lnSpc>
                <a:spcPct val="90000"/>
              </a:lnSpc>
              <a:defRPr/>
            </a:pPr>
            <a:r>
              <a:rPr lang="en-US" dirty="0" err="1" smtClean="0"/>
              <a:t>Parasomnias</a:t>
            </a:r>
            <a:endParaRPr lang="en-US" dirty="0" smtClean="0"/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Sleep walking, talking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Bruxism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REM sleep behavior disorder</a:t>
            </a:r>
          </a:p>
          <a:p>
            <a:pPr>
              <a:lnSpc>
                <a:spcPct val="90000"/>
              </a:lnSpc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64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Classic OSA (300 sec)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66" r="24326" b="5933"/>
          <a:stretch>
            <a:fillRect/>
          </a:stretch>
        </p:blipFill>
        <p:spPr bwMode="auto">
          <a:xfrm>
            <a:off x="0" y="1033463"/>
            <a:ext cx="12109450" cy="582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116888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Sample PSG Results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041400"/>
            <a:ext cx="8613775" cy="5435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/>
              <a:t>Sleep Architecture: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/>
              <a:t> Sleep latency 13 min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/>
              <a:t> Sleep efficiency 64%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/>
              <a:t> </a:t>
            </a:r>
            <a:r>
              <a:rPr lang="en-US" dirty="0" smtClean="0"/>
              <a:t>WASO 28%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/>
              <a:t>REM latency 143 min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dirty="0" smtClean="0"/>
              <a:t> 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/>
              <a:t>Arousal index </a:t>
            </a:r>
            <a:r>
              <a:rPr lang="en-US" dirty="0"/>
              <a:t>5</a:t>
            </a:r>
            <a:r>
              <a:rPr lang="en-US" dirty="0" smtClean="0"/>
              <a:t>3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/>
              <a:t>Predominantly respiratory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/>
              <a:t>Limb Movements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/>
              <a:t>PLM index 7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graphicFrame>
        <p:nvGraphicFramePr>
          <p:cNvPr id="2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9442990"/>
              </p:ext>
            </p:extLst>
          </p:nvPr>
        </p:nvGraphicFramePr>
        <p:xfrm>
          <a:off x="4343400" y="1676400"/>
          <a:ext cx="46482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Sleep Study Sample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EEG Data: sleep architecture &amp; arousals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981200"/>
            <a:ext cx="7288011" cy="443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13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116888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Sample PSG Results: OSA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041400"/>
            <a:ext cx="8613775" cy="5435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/>
              <a:t>Respiratory Data: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/>
              <a:t>Apnea Hypopnea Index: </a:t>
            </a:r>
            <a:r>
              <a:rPr lang="en-US" b="1" dirty="0" smtClean="0"/>
              <a:t>AHI </a:t>
            </a:r>
            <a:r>
              <a:rPr lang="en-US" b="1" dirty="0"/>
              <a:t>1</a:t>
            </a:r>
            <a:r>
              <a:rPr lang="en-US" b="1" dirty="0" smtClean="0"/>
              <a:t>7</a:t>
            </a:r>
            <a:r>
              <a:rPr lang="en-US" dirty="0" smtClean="0"/>
              <a:t>  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/>
              <a:t> </a:t>
            </a:r>
            <a:r>
              <a:rPr lang="en-US" dirty="0" smtClean="0"/>
              <a:t>12 obstructive apneas, 45 hypopneas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/>
              <a:t> </a:t>
            </a:r>
            <a:r>
              <a:rPr lang="en-US" dirty="0" smtClean="0"/>
              <a:t>RERA index 34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/>
              <a:t>Oxygenation Desaturation Index: ODI 13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/>
              <a:t>Nadir O</a:t>
            </a:r>
            <a:r>
              <a:rPr lang="en-US" baseline="-25000" dirty="0" smtClean="0"/>
              <a:t>2</a:t>
            </a:r>
            <a:r>
              <a:rPr lang="en-US" dirty="0" smtClean="0"/>
              <a:t>Saturation: 86% 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/>
              <a:t>Hypoxemic Burden: 13% of study O</a:t>
            </a:r>
            <a:r>
              <a:rPr lang="en-US" baseline="-25000" dirty="0" smtClean="0"/>
              <a:t>2</a:t>
            </a:r>
            <a:r>
              <a:rPr lang="en-US" dirty="0" smtClean="0"/>
              <a:t> sat &lt; 90%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/>
              <a:t>Most severe supine, REM sleep (AHI 53)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b="1" dirty="0" smtClean="0"/>
              <a:t>Total RDI: 55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15015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PSG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Events by sleep stage &amp; position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89" y="2168236"/>
            <a:ext cx="8649491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911087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97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Events by Position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364342"/>
              </p:ext>
            </p:extLst>
          </p:nvPr>
        </p:nvGraphicFramePr>
        <p:xfrm>
          <a:off x="1066800" y="1371596"/>
          <a:ext cx="6705598" cy="16136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6138"/>
                <a:gridCol w="554946"/>
                <a:gridCol w="554946"/>
                <a:gridCol w="554946"/>
                <a:gridCol w="554946"/>
                <a:gridCol w="554946"/>
                <a:gridCol w="554946"/>
                <a:gridCol w="554946"/>
                <a:gridCol w="554946"/>
                <a:gridCol w="554946"/>
                <a:gridCol w="554946"/>
              </a:tblGrid>
              <a:tr h="164659"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TST in Position: % of TST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Supine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Prone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Left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Right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Upright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6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206.9 min.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 min.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154.1 min.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29.5 min.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 min.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6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53.0%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0.0%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39.5%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7.6%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0.0%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1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Number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Index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Number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Index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Number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Index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Number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Index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Number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Index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46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Obstructive Apneas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0350" algn="dec"/>
                        </a:tabLs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745" algn="dec"/>
                        </a:tabLst>
                      </a:pPr>
                      <a:r>
                        <a:rPr lang="en-US" sz="1000">
                          <a:effectLst/>
                        </a:rPr>
                        <a:t>0.6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905" algn="dec"/>
                        </a:tabLs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7015" algn="dec"/>
                        </a:tabLs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0350" algn="dec"/>
                        </a:tabLs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745" algn="dec"/>
                        </a:tabLst>
                      </a:pPr>
                      <a:r>
                        <a:rPr lang="en-US" sz="1000">
                          <a:effectLst/>
                        </a:rPr>
                        <a:t>2.7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0350" algn="dec"/>
                        </a:tabLs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745" algn="dec"/>
                        </a:tabLst>
                      </a:pPr>
                      <a:r>
                        <a:rPr lang="en-US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0350" algn="dec"/>
                        </a:tabLs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745" algn="dec"/>
                        </a:tabLs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46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Mixed Apneas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0350" algn="dec"/>
                        </a:tabLs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745" algn="dec"/>
                        </a:tabLst>
                      </a:pPr>
                      <a:r>
                        <a:rPr lang="en-US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905" algn="dec"/>
                        </a:tabLs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7015" algn="dec"/>
                        </a:tabLs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0350" algn="dec"/>
                        </a:tabLs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745" algn="dec"/>
                        </a:tabLst>
                      </a:pPr>
                      <a:r>
                        <a:rPr lang="en-US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0350" algn="dec"/>
                        </a:tabLs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745" algn="dec"/>
                        </a:tabLst>
                      </a:pPr>
                      <a:r>
                        <a:rPr lang="en-US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0350" algn="dec"/>
                        </a:tabLs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745" algn="dec"/>
                        </a:tabLs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46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Central Apneas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0350" algn="dec"/>
                        </a:tabLs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745" algn="dec"/>
                        </a:tabLst>
                      </a:pPr>
                      <a:r>
                        <a:rPr lang="en-US" sz="1000">
                          <a:effectLst/>
                        </a:rPr>
                        <a:t>0.3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905" algn="dec"/>
                        </a:tabLs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7015" algn="dec"/>
                        </a:tabLs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0350" algn="dec"/>
                        </a:tabLs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745" algn="dec"/>
                        </a:tabLst>
                      </a:pPr>
                      <a:r>
                        <a:rPr lang="en-US" sz="1000">
                          <a:effectLst/>
                        </a:rPr>
                        <a:t>0.4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0350" algn="dec"/>
                        </a:tabLs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745" algn="dec"/>
                        </a:tabLst>
                      </a:pPr>
                      <a:r>
                        <a:rPr lang="en-US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0350" algn="dec"/>
                        </a:tabLs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745" algn="dec"/>
                        </a:tabLs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46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Total Apneas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0350" algn="dec"/>
                        </a:tabLs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745" algn="dec"/>
                        </a:tabLst>
                      </a:pPr>
                      <a:r>
                        <a:rPr lang="en-US" sz="1000">
                          <a:effectLst/>
                        </a:rPr>
                        <a:t>0.9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905" algn="dec"/>
                        </a:tabLs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7015" algn="dec"/>
                        </a:tabLs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0350" algn="dec"/>
                        </a:tabLst>
                      </a:pPr>
                      <a:r>
                        <a:rPr lang="en-US" sz="1000">
                          <a:effectLst/>
                        </a:rPr>
                        <a:t>8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745" algn="dec"/>
                        </a:tabLst>
                      </a:pPr>
                      <a:r>
                        <a:rPr lang="en-US" sz="1000">
                          <a:effectLst/>
                        </a:rPr>
                        <a:t>3.1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0350" algn="dec"/>
                        </a:tabLs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745" algn="dec"/>
                        </a:tabLst>
                      </a:pPr>
                      <a:r>
                        <a:rPr lang="en-US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0350" algn="dec"/>
                        </a:tabLs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745" algn="dec"/>
                        </a:tabLs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46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Total Hypopneas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0350" algn="dec"/>
                        </a:tabLst>
                      </a:pPr>
                      <a:r>
                        <a:rPr lang="en-US" sz="1000">
                          <a:effectLst/>
                        </a:rPr>
                        <a:t>80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745" algn="dec"/>
                        </a:tabLst>
                      </a:pPr>
                      <a:r>
                        <a:rPr lang="en-US" sz="1000">
                          <a:effectLst/>
                        </a:rPr>
                        <a:t>23.2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905" algn="dec"/>
                        </a:tabLs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7015" algn="dec"/>
                        </a:tabLs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0350" algn="dec"/>
                        </a:tabLst>
                      </a:pPr>
                      <a:r>
                        <a:rPr lang="en-US" sz="1000">
                          <a:effectLst/>
                        </a:rPr>
                        <a:t>56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745" algn="dec"/>
                        </a:tabLst>
                      </a:pPr>
                      <a:r>
                        <a:rPr lang="en-US" sz="1000">
                          <a:effectLst/>
                        </a:rPr>
                        <a:t>21.8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0350" algn="dec"/>
                        </a:tabLs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745" algn="dec"/>
                        </a:tabLst>
                      </a:pPr>
                      <a:r>
                        <a:rPr lang="en-US" sz="1000">
                          <a:effectLst/>
                        </a:rPr>
                        <a:t>20.3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0350" algn="dec"/>
                        </a:tabLs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745" algn="dec"/>
                        </a:tabLs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46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Apneas + Hypops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0350" algn="dec"/>
                        </a:tabLst>
                      </a:pPr>
                      <a:r>
                        <a:rPr lang="en-US" sz="1000">
                          <a:effectLst/>
                        </a:rPr>
                        <a:t>83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745" algn="dec"/>
                        </a:tabLst>
                      </a:pPr>
                      <a:r>
                        <a:rPr lang="en-US" sz="1000">
                          <a:effectLst/>
                        </a:rPr>
                        <a:t>24.1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905" algn="dec"/>
                        </a:tabLs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7015" algn="dec"/>
                        </a:tabLs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0350" algn="dec"/>
                        </a:tabLst>
                      </a:pPr>
                      <a:r>
                        <a:rPr lang="en-US" sz="1000">
                          <a:effectLst/>
                        </a:rPr>
                        <a:t>64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745" algn="dec"/>
                        </a:tabLst>
                      </a:pPr>
                      <a:r>
                        <a:rPr lang="en-US" sz="1000">
                          <a:effectLst/>
                        </a:rPr>
                        <a:t>24.9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0350" algn="dec"/>
                        </a:tabLs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745" algn="dec"/>
                        </a:tabLst>
                      </a:pPr>
                      <a:r>
                        <a:rPr lang="en-US" sz="1000">
                          <a:effectLst/>
                        </a:rPr>
                        <a:t>20.3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0350" algn="dec"/>
                        </a:tabLs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745" algn="dec"/>
                        </a:tabLst>
                      </a:pPr>
                      <a:r>
                        <a:rPr lang="en-US" sz="1000" dirty="0">
                          <a:effectLst/>
                        </a:rPr>
                        <a:t>N/A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458158"/>
              </p:ext>
            </p:extLst>
          </p:nvPr>
        </p:nvGraphicFramePr>
        <p:xfrm>
          <a:off x="1600200" y="3048000"/>
          <a:ext cx="5368779" cy="16767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1856"/>
                <a:gridCol w="138172"/>
                <a:gridCol w="654105"/>
                <a:gridCol w="574950"/>
                <a:gridCol w="596426"/>
                <a:gridCol w="138172"/>
                <a:gridCol w="674354"/>
                <a:gridCol w="674354"/>
                <a:gridCol w="668218"/>
                <a:gridCol w="138172"/>
              </a:tblGrid>
              <a:tr h="281540">
                <a:tc rowSpan="3"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NREM</a:t>
                      </a:r>
                      <a:r>
                        <a:rPr lang="en-US" sz="1000" dirty="0">
                          <a:effectLst/>
                        </a:rPr>
                        <a:t>	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TST in Position: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% of TST: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Supine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Prone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Left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Right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Upright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Total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21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189.4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125.6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7.5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322.5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21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48.5%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0.0%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32.2%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1.9%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0.0%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82.6%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2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Obstructive Apneas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59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Mixed Apneas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22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Central Apneas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22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Total Apneas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22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Total Hypopneas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44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104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22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Apneas + Hypops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63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51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114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22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AHI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20.0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24.4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21.2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975292"/>
              </p:ext>
            </p:extLst>
          </p:nvPr>
        </p:nvGraphicFramePr>
        <p:xfrm>
          <a:off x="1600200" y="4800600"/>
          <a:ext cx="5555957" cy="1539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0620"/>
                <a:gridCol w="142989"/>
                <a:gridCol w="676910"/>
                <a:gridCol w="594995"/>
                <a:gridCol w="617220"/>
                <a:gridCol w="142989"/>
                <a:gridCol w="697865"/>
                <a:gridCol w="697865"/>
                <a:gridCol w="691515"/>
                <a:gridCol w="142989"/>
              </a:tblGrid>
              <a:tr h="0">
                <a:tc rowSpan="3"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</a:rPr>
                        <a:t>REM</a:t>
                      </a:r>
                      <a:r>
                        <a:rPr lang="en-US" sz="1050" dirty="0">
                          <a:effectLst/>
                        </a:rPr>
                        <a:t>	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TST in Position: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% of TST: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Supine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Prone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Left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Right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Upright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Total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17.5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28.5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22.0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68.0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4.5%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0.0%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7.3%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5.6%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0.0%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17.4%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Obstructive Apneas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Mixed Apneas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Central Apneas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Total Apneas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Total Hypopneas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42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Apneas + Hypops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43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AHI</a:t>
                      </a:r>
                      <a:endParaRPr lang="en-US" sz="105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68.6</a:t>
                      </a:r>
                      <a:endParaRPr lang="en-US" sz="105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27.4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27.3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37.9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2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Sample </a:t>
            </a:r>
            <a:r>
              <a:rPr lang="en-US" dirty="0" err="1" smtClean="0"/>
              <a:t>Hypnogram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698" y="952500"/>
            <a:ext cx="6635902" cy="611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24600" y="1752600"/>
            <a:ext cx="1219200" cy="1752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86200" y="1756064"/>
            <a:ext cx="838200" cy="43399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9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Dramatic OSA in 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" t="29062" r="24579" b="4875"/>
          <a:stretch>
            <a:fillRect/>
          </a:stretch>
        </p:blipFill>
        <p:spPr bwMode="auto">
          <a:xfrm>
            <a:off x="25400" y="1236663"/>
            <a:ext cx="10501313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PSG: 120sec</a:t>
            </a:r>
            <a:r>
              <a:rPr lang="en-US" dirty="0" smtClean="0">
                <a:ea typeface="+mj-ea"/>
                <a:cs typeface="+mj-cs"/>
              </a:rPr>
              <a:t> </a:t>
            </a:r>
            <a:r>
              <a:rPr lang="en-US" dirty="0">
                <a:ea typeface="+mj-ea"/>
                <a:cs typeface="+mj-cs"/>
              </a:rPr>
              <a:t>Epoch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Obstructive hypopneas/ RERAs with clear arousals but not consistent desaturation</a:t>
            </a:r>
          </a:p>
          <a:p>
            <a:pPr eaLnBrk="1" hangingPunct="1"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22532" name="Picture 4" descr="osa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11" b="10545"/>
          <a:stretch>
            <a:fillRect/>
          </a:stretch>
        </p:blipFill>
        <p:spPr bwMode="auto">
          <a:xfrm>
            <a:off x="112713" y="2720975"/>
            <a:ext cx="9031287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1371600" y="3878263"/>
            <a:ext cx="990600" cy="1524000"/>
          </a:xfrm>
          <a:prstGeom prst="ellips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2534" name="Oval 5"/>
          <p:cNvSpPr>
            <a:spLocks noChangeArrowheads="1"/>
          </p:cNvSpPr>
          <p:nvPr/>
        </p:nvSpPr>
        <p:spPr bwMode="auto">
          <a:xfrm>
            <a:off x="4627563" y="3875088"/>
            <a:ext cx="990600" cy="1524000"/>
          </a:xfrm>
          <a:prstGeom prst="ellips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2535" name="Oval 5"/>
          <p:cNvSpPr>
            <a:spLocks noChangeArrowheads="1"/>
          </p:cNvSpPr>
          <p:nvPr/>
        </p:nvSpPr>
        <p:spPr bwMode="auto">
          <a:xfrm>
            <a:off x="3048000" y="3843338"/>
            <a:ext cx="990600" cy="1524000"/>
          </a:xfrm>
          <a:prstGeom prst="ellips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2536" name="Oval 5"/>
          <p:cNvSpPr>
            <a:spLocks noChangeArrowheads="1"/>
          </p:cNvSpPr>
          <p:nvPr/>
        </p:nvSpPr>
        <p:spPr bwMode="auto">
          <a:xfrm>
            <a:off x="7772400" y="3859213"/>
            <a:ext cx="990600" cy="1524000"/>
          </a:xfrm>
          <a:prstGeom prst="ellips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2537" name="Oval 5"/>
          <p:cNvSpPr>
            <a:spLocks noChangeArrowheads="1"/>
          </p:cNvSpPr>
          <p:nvPr/>
        </p:nvSpPr>
        <p:spPr bwMode="auto">
          <a:xfrm>
            <a:off x="6324600" y="3843338"/>
            <a:ext cx="990600" cy="1524000"/>
          </a:xfrm>
          <a:prstGeom prst="ellips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0175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400" dirty="0" smtClean="0">
                <a:ea typeface="+mj-ea"/>
                <a:cs typeface="+mj-cs"/>
              </a:rPr>
              <a:t>Obstructive Sleep Apnea</a:t>
            </a:r>
          </a:p>
        </p:txBody>
      </p:sp>
      <p:sp>
        <p:nvSpPr>
          <p:cNvPr id="99330" name="Content Placeholder 2"/>
          <p:cNvSpPr>
            <a:spLocks noGrp="1"/>
          </p:cNvSpPr>
          <p:nvPr>
            <p:ph type="body" sz="half" idx="1"/>
          </p:nvPr>
        </p:nvSpPr>
        <p:spPr>
          <a:xfrm>
            <a:off x="304800" y="1295400"/>
            <a:ext cx="4343400" cy="53990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i="1" dirty="0" smtClean="0"/>
              <a:t>Obstructive sleep apnea</a:t>
            </a:r>
            <a:r>
              <a:rPr lang="en-US" dirty="0" smtClean="0"/>
              <a:t>: repeated closure or narrowing of upper airway reducing airflow</a:t>
            </a:r>
            <a:endParaRPr lang="en-US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371600"/>
            <a:ext cx="4267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/>
              <a:t>Apnea</a:t>
            </a:r>
            <a:r>
              <a:rPr lang="en-US" dirty="0"/>
              <a:t>: total cessation of air flow for 10 sec  </a:t>
            </a: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Hypopnea</a:t>
            </a:r>
            <a:r>
              <a:rPr lang="en-US" dirty="0"/>
              <a:t>: </a:t>
            </a:r>
            <a:r>
              <a:rPr lang="en-US" dirty="0">
                <a:cs typeface="Arial" charset="0"/>
              </a:rPr>
              <a:t>10 sec of reduced </a:t>
            </a:r>
            <a:r>
              <a:rPr lang="en-US" dirty="0" smtClean="0">
                <a:cs typeface="Arial" charset="0"/>
              </a:rPr>
              <a:t>air flow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Arial" charset="0"/>
              </a:rPr>
              <a:t>Obstructive respiratory events are associated with snoring, </a:t>
            </a:r>
            <a:r>
              <a:rPr lang="en-US" dirty="0" err="1" smtClean="0">
                <a:cs typeface="Arial" charset="0"/>
              </a:rPr>
              <a:t>thoracoabdomnial</a:t>
            </a:r>
            <a:r>
              <a:rPr lang="en-US" dirty="0" smtClean="0">
                <a:cs typeface="Arial" charset="0"/>
              </a:rPr>
              <a:t> paradox &amp; increasing effort</a:t>
            </a:r>
            <a:endParaRPr lang="en-US" dirty="0"/>
          </a:p>
        </p:txBody>
      </p:sp>
      <p:pic>
        <p:nvPicPr>
          <p:cNvPr id="21509" name="Picture 10" descr="Image of the anatomy of sleep apne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81375"/>
            <a:ext cx="36195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1752600" y="6324600"/>
            <a:ext cx="495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dirty="0"/>
              <a:t>AASM Scoring </a:t>
            </a:r>
            <a:r>
              <a:rPr lang="en-US" altLang="en-US" dirty="0" smtClean="0"/>
              <a:t>Manual Version 2.1, 2014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b="1" dirty="0" smtClean="0">
                <a:solidFill>
                  <a:schemeClr val="tx1">
                    <a:lumMod val="75000"/>
                  </a:schemeClr>
                </a:solidFill>
              </a:rPr>
              <a:t>Home Sleep Study (OCST)</a:t>
            </a:r>
            <a:endParaRPr lang="en-US" sz="48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dirty="0" smtClean="0"/>
              <a:t>Respiratory data only (estimated AHI, ODI) calculated </a:t>
            </a:r>
            <a:r>
              <a:rPr lang="en-US" sz="2800" dirty="0"/>
              <a:t>from recording time</a:t>
            </a:r>
          </a:p>
          <a:p>
            <a:pPr lvl="1" eaLnBrk="1" hangingPunct="1">
              <a:defRPr/>
            </a:pPr>
            <a:r>
              <a:rPr lang="en-US" sz="2400" dirty="0"/>
              <a:t>Underestimates AHI </a:t>
            </a:r>
            <a:r>
              <a:rPr lang="en-US" sz="2400" dirty="0" smtClean="0"/>
              <a:t>as </a:t>
            </a:r>
            <a:r>
              <a:rPr lang="en-US" sz="2400" dirty="0"/>
              <a:t>recording time </a:t>
            </a:r>
            <a:r>
              <a:rPr lang="en-US" sz="2400" dirty="0" smtClean="0"/>
              <a:t>&gt; </a:t>
            </a:r>
            <a:r>
              <a:rPr lang="en-US" sz="2400" dirty="0"/>
              <a:t>time asleep</a:t>
            </a:r>
          </a:p>
          <a:p>
            <a:pPr lvl="1" eaLnBrk="1" hangingPunct="1">
              <a:defRPr/>
            </a:pPr>
            <a:r>
              <a:rPr lang="en-US" sz="2400" dirty="0"/>
              <a:t>Problematic if </a:t>
            </a:r>
            <a:r>
              <a:rPr lang="en-US" sz="2400" dirty="0" smtClean="0"/>
              <a:t>insomnia</a:t>
            </a:r>
          </a:p>
          <a:p>
            <a:pPr>
              <a:defRPr/>
            </a:pPr>
            <a:r>
              <a:rPr lang="en-US" sz="2800" dirty="0" smtClean="0"/>
              <a:t>No EEG to determine sleep or arousal</a:t>
            </a:r>
          </a:p>
          <a:p>
            <a:pPr lvl="1">
              <a:defRPr/>
            </a:pPr>
            <a:r>
              <a:rPr lang="en-US" sz="2400" dirty="0" smtClean="0"/>
              <a:t>No arousal associated hypopneas scored</a:t>
            </a:r>
          </a:p>
          <a:p>
            <a:pPr lvl="1">
              <a:defRPr/>
            </a:pPr>
            <a:r>
              <a:rPr lang="en-US" sz="2400" dirty="0" smtClean="0"/>
              <a:t>No respiratory effort related arousals (RERAs) </a:t>
            </a:r>
          </a:p>
          <a:p>
            <a:pPr lvl="1">
              <a:defRPr/>
            </a:pPr>
            <a:r>
              <a:rPr lang="en-US" sz="2400" dirty="0" smtClean="0"/>
              <a:t>No information by sleep stage (REM/NREM or if asleep)</a:t>
            </a:r>
          </a:p>
          <a:p>
            <a:pPr>
              <a:defRPr/>
            </a:pPr>
            <a:r>
              <a:rPr lang="en-US" sz="2800" dirty="0" smtClean="0"/>
              <a:t>Higher rates of technical failure</a:t>
            </a:r>
          </a:p>
          <a:p>
            <a:pPr>
              <a:defRPr/>
            </a:pPr>
            <a:r>
              <a:rPr lang="en-US" sz="2800" dirty="0" smtClean="0"/>
              <a:t>Appropriate for high likelihood OSA &amp; no other sleep disorders or respiratory/cardiac disease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30175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Home Study Tracing</a:t>
            </a:r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04800" y="6381750"/>
            <a:ext cx="21336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</a:pPr>
            <a:endParaRPr lang="en-US" altLang="en-US"/>
          </a:p>
        </p:txBody>
      </p:sp>
      <p:sp>
        <p:nvSpPr>
          <p:cNvPr id="3174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</a:pPr>
            <a:endParaRPr lang="en-US" altLang="en-US"/>
          </a:p>
        </p:txBody>
      </p:sp>
      <p:pic>
        <p:nvPicPr>
          <p:cNvPr id="31750" name="Picture 12" descr="PP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27" b="12807"/>
          <a:stretch>
            <a:fillRect/>
          </a:stretch>
        </p:blipFill>
        <p:spPr bwMode="auto">
          <a:xfrm>
            <a:off x="165100" y="1244600"/>
            <a:ext cx="896461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Sample OCST Results</a:t>
            </a:r>
            <a:endParaRPr lang="en-US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Total recording time: 423 minutes</a:t>
            </a:r>
          </a:p>
          <a:p>
            <a:r>
              <a:rPr lang="en-US" dirty="0" smtClean="0"/>
              <a:t>Supine sleep: 34%</a:t>
            </a:r>
          </a:p>
          <a:p>
            <a:r>
              <a:rPr lang="en-US" dirty="0" smtClean="0"/>
              <a:t>AHI 8.4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3 obstructive apneas, 2 central apneas</a:t>
            </a:r>
          </a:p>
          <a:p>
            <a:r>
              <a:rPr lang="en-US" dirty="0" smtClean="0"/>
              <a:t>Oximetry</a:t>
            </a:r>
          </a:p>
          <a:p>
            <a:pPr lvl="1"/>
            <a:r>
              <a:rPr lang="en-US" dirty="0" smtClean="0"/>
              <a:t>ODI 7</a:t>
            </a:r>
          </a:p>
          <a:p>
            <a:pPr lvl="1"/>
            <a:r>
              <a:rPr lang="en-US" dirty="0" smtClean="0"/>
              <a:t>Nadir saturation 87%, mean 94%</a:t>
            </a:r>
          </a:p>
          <a:p>
            <a:pPr lvl="1"/>
            <a:endParaRPr lang="en-US" dirty="0"/>
          </a:p>
          <a:p>
            <a:r>
              <a:rPr lang="en-US" i="1" dirty="0" smtClean="0"/>
              <a:t>Same patient as in sample PSG but lower AHI estimated b/c of poor sleep efficiency &amp; less REM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02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Summary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lab PSG provides details regarding EEG, EMG to give more complete evaluation of sleep disorder</a:t>
            </a:r>
          </a:p>
          <a:p>
            <a:r>
              <a:rPr lang="en-US" dirty="0" smtClean="0"/>
              <a:t>When interpreting sleep study results, remember to consider: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% supine, REM sleep captured</a:t>
            </a:r>
          </a:p>
          <a:p>
            <a:pPr lvl="1"/>
            <a:r>
              <a:rPr lang="en-US" dirty="0" smtClean="0"/>
              <a:t>AHI often underestimated in OCST</a:t>
            </a:r>
          </a:p>
          <a:p>
            <a:pPr lvl="1"/>
            <a:r>
              <a:rPr lang="en-US" dirty="0" smtClean="0"/>
              <a:t>RDI vs. AHI &amp; hypopnea criteria 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54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400" dirty="0" err="1">
                <a:ea typeface="+mj-ea"/>
                <a:cs typeface="+mj-cs"/>
              </a:rPr>
              <a:t>Polysomnogram</a:t>
            </a:r>
            <a:r>
              <a:rPr lang="en-US" sz="5400" dirty="0">
                <a:ea typeface="+mj-ea"/>
                <a:cs typeface="+mj-cs"/>
              </a:rPr>
              <a:t> (PSG)</a:t>
            </a:r>
          </a:p>
        </p:txBody>
      </p:sp>
      <p:pic>
        <p:nvPicPr>
          <p:cNvPr id="25603" name="Picture 4" descr="OSA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219200"/>
            <a:ext cx="7086600" cy="508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219200" y="6400800"/>
            <a:ext cx="6229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Warvedaker NV et al. Best Practice of Medicine. Sept. 1999</a:t>
            </a:r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 Criteria: Respiratory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u="sng" dirty="0" smtClean="0">
                <a:cs typeface="Arial" charset="0"/>
              </a:rPr>
              <a:t>Hypopnea definition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↓ </a:t>
            </a:r>
            <a:r>
              <a:rPr lang="en-US" dirty="0"/>
              <a:t>flow ≥ </a:t>
            </a:r>
            <a:r>
              <a:rPr lang="en-US" dirty="0" smtClean="0"/>
              <a:t>30</a:t>
            </a:r>
            <a:r>
              <a:rPr lang="en-US" dirty="0"/>
              <a:t>% </a:t>
            </a:r>
            <a:r>
              <a:rPr lang="en-US" dirty="0" smtClean="0"/>
              <a:t>from baseline for at least 10 seconds </a:t>
            </a:r>
          </a:p>
          <a:p>
            <a:pPr>
              <a:lnSpc>
                <a:spcPct val="90000"/>
              </a:lnSpc>
              <a:defRPr/>
            </a:pPr>
            <a:r>
              <a:rPr lang="en-US" i="1" dirty="0" smtClean="0">
                <a:cs typeface="Arial" charset="0"/>
              </a:rPr>
              <a:t>1A. (AASM</a:t>
            </a:r>
            <a:r>
              <a:rPr lang="en-US" dirty="0" smtClean="0">
                <a:cs typeface="Arial" charset="0"/>
              </a:rPr>
              <a:t>) with </a:t>
            </a:r>
            <a:r>
              <a:rPr lang="en-US" dirty="0" smtClean="0"/>
              <a:t>3</a:t>
            </a:r>
            <a:r>
              <a:rPr lang="en-US" dirty="0"/>
              <a:t>% O</a:t>
            </a:r>
            <a:r>
              <a:rPr lang="en-US" baseline="-25000" dirty="0"/>
              <a:t>2</a:t>
            </a:r>
            <a:r>
              <a:rPr lang="en-US" dirty="0"/>
              <a:t> desaturation OR arousal</a:t>
            </a:r>
          </a:p>
          <a:p>
            <a:pPr marL="742950" lvl="2" indent="-342900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US" i="1" dirty="0"/>
              <a:t>Requires EEG monitoring</a:t>
            </a:r>
          </a:p>
          <a:p>
            <a:pPr>
              <a:lnSpc>
                <a:spcPct val="90000"/>
              </a:lnSpc>
              <a:defRPr/>
            </a:pPr>
            <a:r>
              <a:rPr lang="en-US" i="1" dirty="0" smtClean="0">
                <a:cs typeface="Arial" charset="0"/>
              </a:rPr>
              <a:t>1B. (CMS</a:t>
            </a:r>
            <a:r>
              <a:rPr lang="en-US" dirty="0" smtClean="0">
                <a:cs typeface="Arial" charset="0"/>
              </a:rPr>
              <a:t>) with </a:t>
            </a:r>
            <a:r>
              <a:rPr lang="en-US" dirty="0" smtClean="0"/>
              <a:t>4</a:t>
            </a:r>
            <a:r>
              <a:rPr lang="en-US" dirty="0"/>
              <a:t>% 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smtClean="0"/>
              <a:t>desaturation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i="1" dirty="0" smtClean="0"/>
              <a:t>Amenable to portable studies</a:t>
            </a:r>
            <a:endParaRPr lang="en-US" sz="2000" i="1" dirty="0"/>
          </a:p>
          <a:p>
            <a:pPr>
              <a:lnSpc>
                <a:spcPct val="90000"/>
              </a:lnSpc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Respiratory Effort Related Arousal (RERA)</a:t>
            </a:r>
          </a:p>
          <a:p>
            <a:r>
              <a:rPr lang="en-US" dirty="0" smtClean="0"/>
              <a:t>Flattening of inspiratory portion of nasal pressure (or PAP flow) with increasing respiratory effort leading to arousal</a:t>
            </a:r>
          </a:p>
          <a:p>
            <a:r>
              <a:rPr lang="en-US" dirty="0" smtClean="0"/>
              <a:t>No associated desaturation</a:t>
            </a:r>
          </a:p>
          <a:p>
            <a:pPr marL="342900" lvl="2" indent="-342900">
              <a:buFont typeface="Wingdings" panose="05000000000000000000" pitchFamily="2" charset="2"/>
              <a:buChar char="ü"/>
            </a:pPr>
            <a:r>
              <a:rPr lang="en-US" i="1" dirty="0"/>
              <a:t>Requires EEG monitoring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19200" y="6248400"/>
            <a:ext cx="3935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AASM Scoring Manual Version 2.1, 2014</a:t>
            </a:r>
          </a:p>
        </p:txBody>
      </p:sp>
    </p:spTree>
    <p:extLst>
      <p:ext uri="{BB962C8B-B14F-4D97-AF65-F5344CB8AC3E}">
        <p14:creationId xmlns:p14="http://schemas.microsoft.com/office/powerpoint/2010/main" val="4131288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Apnea Hypopnea Index 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4953000"/>
          </a:xfrm>
        </p:spPr>
        <p:txBody>
          <a:bodyPr>
            <a:normAutofit lnSpcReduction="10000"/>
          </a:bodyPr>
          <a:lstStyle/>
          <a:p>
            <a:pP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AHI = (# apneas + # hypopneas) / sleep hours</a:t>
            </a:r>
          </a:p>
          <a:p>
            <a:pPr lvl="2" eaLnBrk="1" hangingPunct="1">
              <a:defRPr/>
            </a:pPr>
            <a:r>
              <a:rPr lang="en-US" sz="2800" dirty="0" smtClean="0"/>
              <a:t>AHI &lt; 5 normal</a:t>
            </a:r>
          </a:p>
          <a:p>
            <a:pPr lvl="2" eaLnBrk="1" hangingPunct="1">
              <a:defRPr/>
            </a:pPr>
            <a:r>
              <a:rPr lang="en-US" sz="2800" dirty="0" smtClean="0"/>
              <a:t>AHI 5 – 15 mild               </a:t>
            </a:r>
          </a:p>
          <a:p>
            <a:pPr lvl="2" eaLnBrk="1" hangingPunct="1">
              <a:defRPr/>
            </a:pPr>
            <a:r>
              <a:rPr lang="en-US" sz="2800" dirty="0" smtClean="0"/>
              <a:t>AHI 15 – 30 moderate	 </a:t>
            </a:r>
          </a:p>
          <a:p>
            <a:pPr lvl="2" eaLnBrk="1" hangingPunct="1">
              <a:defRPr/>
            </a:pPr>
            <a:r>
              <a:rPr lang="en-US" sz="2800" dirty="0" smtClean="0"/>
              <a:t>AHI &gt; 30 severe</a:t>
            </a:r>
          </a:p>
          <a:p>
            <a:pPr lvl="2" eaLnBrk="1" hangingPunct="1">
              <a:defRPr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 </a:t>
            </a:r>
            <a:r>
              <a:rPr lang="en-US" sz="2600" dirty="0" smtClean="0"/>
              <a:t>RDI = (# </a:t>
            </a:r>
            <a:r>
              <a:rPr lang="en-US" sz="2600" dirty="0"/>
              <a:t>apneas + # </a:t>
            </a:r>
            <a:r>
              <a:rPr lang="en-US" sz="2600" dirty="0" smtClean="0"/>
              <a:t>hypopneas + # RERAs) </a:t>
            </a:r>
            <a:r>
              <a:rPr lang="en-US" sz="2600" dirty="0"/>
              <a:t>/ sleep hours</a:t>
            </a:r>
            <a:r>
              <a:rPr lang="en-US" sz="2600" dirty="0" smtClean="0"/>
              <a:t> </a:t>
            </a:r>
          </a:p>
          <a:p>
            <a:pPr lvl="1" eaLnBrk="1" hangingPunct="1">
              <a:defRPr/>
            </a:pPr>
            <a:r>
              <a:rPr lang="en-US" sz="2400" dirty="0" smtClean="0"/>
              <a:t>Can be large difference in AHI vs. RDI if young, thin patient who is less likely to </a:t>
            </a:r>
            <a:r>
              <a:rPr lang="en-US" sz="2400" dirty="0" err="1" smtClean="0"/>
              <a:t>desaturate</a:t>
            </a:r>
            <a:r>
              <a:rPr lang="en-US" sz="2400" dirty="0" smtClean="0"/>
              <a:t> by 4% with events</a:t>
            </a:r>
          </a:p>
          <a:p>
            <a:pPr lvl="1" eaLnBrk="1" hangingPunct="1">
              <a:defRPr/>
            </a:pPr>
            <a:r>
              <a:rPr lang="en-US" sz="2400" i="1" dirty="0" smtClean="0"/>
              <a:t>Treatment not covered by Medicare if AHI &lt; 5 but some insurances accept RDI &gt;5 (with AHI &lt; 5) with symptoms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PSG Epoch: Obstructive Apneas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38" r="39999" b="12556"/>
          <a:stretch>
            <a:fillRect/>
          </a:stretch>
        </p:blipFill>
        <p:spPr>
          <a:xfrm>
            <a:off x="228600" y="990600"/>
            <a:ext cx="8763000" cy="57610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In-lab PSG </a:t>
            </a:r>
            <a:r>
              <a:rPr lang="en-US" sz="5400" b="1" dirty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Data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u="sng" dirty="0" smtClean="0"/>
              <a:t>Respiratory Data: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dirty="0" smtClean="0"/>
              <a:t># Central, obstructive apneas, hypopneas &amp; RERAs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AHI &amp; RDI by position and sleep stage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Central apnea index &amp; if </a:t>
            </a:r>
            <a:r>
              <a:rPr lang="en-US" dirty="0" err="1" smtClean="0"/>
              <a:t>Cheyne</a:t>
            </a:r>
            <a:r>
              <a:rPr lang="en-US" dirty="0" smtClean="0"/>
              <a:t>-Stokes pattern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Oximetry: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Oxygen Desaturation Index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Mean O</a:t>
            </a:r>
            <a:r>
              <a:rPr lang="en-US" baseline="-25000" dirty="0" smtClean="0"/>
              <a:t>2</a:t>
            </a:r>
            <a:r>
              <a:rPr lang="en-US" dirty="0" smtClean="0"/>
              <a:t> saturation &amp; nadir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Hypoxemic burden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dirty="0" smtClean="0"/>
              <a:t>̶   Cumulative % of sleep time spent under 90%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7086600" y="3581400"/>
            <a:ext cx="2057400" cy="24685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In-lab PSG Data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sz="3300" b="1" u="sng" dirty="0"/>
              <a:t>EEG </a:t>
            </a:r>
            <a:r>
              <a:rPr lang="en-US" sz="3300" b="1" u="sng" dirty="0" smtClean="0"/>
              <a:t>Data</a:t>
            </a:r>
            <a:r>
              <a:rPr lang="en-US" sz="3300" b="1" u="sng" dirty="0"/>
              <a:t>: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Sleep efficiency &amp; </a:t>
            </a:r>
            <a:r>
              <a:rPr lang="en-US" dirty="0" smtClean="0"/>
              <a:t>latency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Normal 80% efficient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Latency &lt; 30 min, REM latency 60-120 min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Sleep stages &amp; architecture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Normal </a:t>
            </a:r>
            <a:r>
              <a:rPr lang="en-US" dirty="0" smtClean="0"/>
              <a:t> about 5</a:t>
            </a:r>
            <a:r>
              <a:rPr lang="en-US" dirty="0"/>
              <a:t>% </a:t>
            </a:r>
            <a:r>
              <a:rPr lang="en-US" dirty="0" smtClean="0"/>
              <a:t>stage N1</a:t>
            </a:r>
            <a:r>
              <a:rPr lang="en-US" dirty="0"/>
              <a:t>, 50% N2, 20% </a:t>
            </a:r>
            <a:r>
              <a:rPr lang="en-US" dirty="0" smtClean="0"/>
              <a:t>N3 (slow wave sleep) </a:t>
            </a:r>
            <a:r>
              <a:rPr lang="en-US" dirty="0"/>
              <a:t>and 20-25% </a:t>
            </a:r>
            <a:r>
              <a:rPr lang="en-US" dirty="0" smtClean="0"/>
              <a:t>REM</a:t>
            </a: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dirty="0"/>
              <a:t>Arousal </a:t>
            </a:r>
            <a:r>
              <a:rPr lang="en-US" dirty="0" smtClean="0"/>
              <a:t>Index (AI): </a:t>
            </a:r>
            <a:r>
              <a:rPr lang="en-US" dirty="0"/>
              <a:t>sleep </a:t>
            </a:r>
            <a:r>
              <a:rPr lang="en-US" dirty="0" smtClean="0"/>
              <a:t>disruption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Normal AI &lt; 10-25 (large variation by age)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Norms are all age dependent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in general less REM &amp; SWS, more arousals, WASO and lower sleep efficiency as age 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EEG </a:t>
            </a:r>
            <a:r>
              <a:rPr lang="en-US" dirty="0" smtClean="0"/>
              <a:t>abnormalities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err="1" smtClean="0"/>
              <a:t>Epileptiform</a:t>
            </a:r>
            <a:r>
              <a:rPr lang="en-US" dirty="0" smtClean="0"/>
              <a:t> activity, alpha intrusion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42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Sleep Architecture Over Lifespan</a:t>
            </a:r>
            <a:endParaRPr lang="en-US" dirty="0"/>
          </a:p>
        </p:txBody>
      </p:sp>
      <p:pic>
        <p:nvPicPr>
          <p:cNvPr id="4" name="Picture 11" descr="slide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7032567" cy="417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" y="5562600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dirty="0" err="1">
                <a:solidFill>
                  <a:srgbClr val="808080"/>
                </a:solidFill>
              </a:rPr>
              <a:t>Ohayon</a:t>
            </a:r>
            <a:r>
              <a:rPr lang="en-US" altLang="en-US" sz="1600" dirty="0">
                <a:solidFill>
                  <a:srgbClr val="808080"/>
                </a:solidFill>
              </a:rPr>
              <a:t> MM, </a:t>
            </a:r>
            <a:r>
              <a:rPr lang="en-US" altLang="en-US" sz="1600" dirty="0" err="1">
                <a:solidFill>
                  <a:srgbClr val="808080"/>
                </a:solidFill>
              </a:rPr>
              <a:t>Carskadon</a:t>
            </a:r>
            <a:r>
              <a:rPr lang="en-US" altLang="en-US" sz="1600" dirty="0">
                <a:solidFill>
                  <a:srgbClr val="808080"/>
                </a:solidFill>
              </a:rPr>
              <a:t> MA, </a:t>
            </a:r>
            <a:r>
              <a:rPr lang="en-US" altLang="en-US" sz="1600" dirty="0" err="1">
                <a:solidFill>
                  <a:srgbClr val="808080"/>
                </a:solidFill>
              </a:rPr>
              <a:t>Guilleminault</a:t>
            </a:r>
            <a:r>
              <a:rPr lang="en-US" altLang="en-US" sz="1600" dirty="0">
                <a:solidFill>
                  <a:srgbClr val="808080"/>
                </a:solidFill>
              </a:rPr>
              <a:t> C, </a:t>
            </a:r>
            <a:r>
              <a:rPr lang="en-US" altLang="en-US" sz="1600" dirty="0" err="1">
                <a:solidFill>
                  <a:srgbClr val="808080"/>
                </a:solidFill>
              </a:rPr>
              <a:t>Vitiello</a:t>
            </a:r>
            <a:r>
              <a:rPr lang="en-US" altLang="en-US" sz="1600" dirty="0">
                <a:solidFill>
                  <a:srgbClr val="808080"/>
                </a:solidFill>
              </a:rPr>
              <a:t> MV. Meta-analysis of quantitative sleep parameters from childhood to old age in healthy individuals: developing normative sleep values across the human lifespan. Sleep 2004;27(7):1255-73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23067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1361</Words>
  <Application>Microsoft Office PowerPoint</Application>
  <PresentationFormat>On-screen Show (4:3)</PresentationFormat>
  <Paragraphs>412</Paragraphs>
  <Slides>23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Interpreting Sleep Study Reports: A Primer for Pulmonary Fellows</vt:lpstr>
      <vt:lpstr>Obstructive Sleep Apnea</vt:lpstr>
      <vt:lpstr>Polysomnogram (PSG)</vt:lpstr>
      <vt:lpstr>Scoring Criteria: Respiratory Events</vt:lpstr>
      <vt:lpstr>Apnea Hypopnea Index </vt:lpstr>
      <vt:lpstr>PSG Epoch: Obstructive Apneas</vt:lpstr>
      <vt:lpstr>In-lab PSG Data</vt:lpstr>
      <vt:lpstr>In-lab PSG Data</vt:lpstr>
      <vt:lpstr>Sleep Architecture Over Lifespan</vt:lpstr>
      <vt:lpstr>In-lab PSG Data</vt:lpstr>
      <vt:lpstr>Classic OSA (300 sec)</vt:lpstr>
      <vt:lpstr>Sample PSG Results</vt:lpstr>
      <vt:lpstr>Sleep Study Sample Report</vt:lpstr>
      <vt:lpstr>Sample PSG Results: OSA</vt:lpstr>
      <vt:lpstr>Sample PSG Report</vt:lpstr>
      <vt:lpstr>Respiratory Events by Position</vt:lpstr>
      <vt:lpstr>Sample Hypnogram</vt:lpstr>
      <vt:lpstr>Dramatic OSA in REM</vt:lpstr>
      <vt:lpstr>PSG: 120sec Epoch</vt:lpstr>
      <vt:lpstr>Home Sleep Study (OCST)</vt:lpstr>
      <vt:lpstr>Home Study Tracing</vt:lpstr>
      <vt:lpstr>Sample OCST Results</vt:lpstr>
      <vt:lpstr>Summary</vt:lpstr>
    </vt:vector>
  </TitlesOfParts>
  <Company>UW Medicine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Interpreting Sleep Studies</dc:title>
  <dc:creator>Billings, Martha E</dc:creator>
  <cp:lastModifiedBy>Shirin Shafazand</cp:lastModifiedBy>
  <cp:revision>20</cp:revision>
  <dcterms:created xsi:type="dcterms:W3CDTF">2014-08-18T16:15:03Z</dcterms:created>
  <dcterms:modified xsi:type="dcterms:W3CDTF">2014-11-20T03:21:39Z</dcterms:modified>
</cp:coreProperties>
</file>